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2" r:id="rId2"/>
    <p:sldId id="274" r:id="rId3"/>
    <p:sldId id="275" r:id="rId4"/>
    <p:sldId id="276" r:id="rId5"/>
    <p:sldId id="278" r:id="rId6"/>
    <p:sldId id="280" r:id="rId7"/>
    <p:sldId id="281" r:id="rId8"/>
    <p:sldId id="283" r:id="rId9"/>
    <p:sldId id="284" r:id="rId10"/>
    <p:sldId id="286" r:id="rId11"/>
    <p:sldId id="307" r:id="rId12"/>
    <p:sldId id="308" r:id="rId13"/>
    <p:sldId id="314" r:id="rId14"/>
    <p:sldId id="331" r:id="rId15"/>
    <p:sldId id="315" r:id="rId16"/>
    <p:sldId id="296" r:id="rId17"/>
    <p:sldId id="335" r:id="rId18"/>
    <p:sldId id="334" r:id="rId19"/>
    <p:sldId id="302" r:id="rId20"/>
    <p:sldId id="332" r:id="rId21"/>
    <p:sldId id="303" r:id="rId22"/>
    <p:sldId id="30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C5C5D-FA3B-422D-82FF-FCD6372F8964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EB5F1-CAB4-4E9C-AC26-F8C39C6D8A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83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8AFEC-6CCF-8041-9BDB-C540D567B4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61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023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28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53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44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95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7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368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07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54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73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19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35E15-1AD2-4CBC-ACB9-242B1B4D1F4B}" type="datetimeFigureOut">
              <a:rPr lang="en-GB" smtClean="0"/>
              <a:t>03/10/2016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38859-6A9C-4FF7-A9F0-492D6FFCCD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6808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Olin_Levi_Warner" TargetMode="Externa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Forensic_science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www.ted.com/talks/peter_donnelly_shows_how_stats_fool_juries?language=en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legraph.co.uk/news/society/12045533/Tell-Off-A-Teen-Why-you-should-start-publicly-shaming-other-peoples-kids.html" TargetMode="External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imeshighereducation.com/news/sexist-peer-review-causes-storm-online/2020001.article?utm_content=bufferad1ee&amp;utm_medium=social&amp;utm_source=twitter.com&amp;utm_campaign=buffer" TargetMode="External"/><Relationship Id="rId3" Type="http://schemas.openxmlformats.org/officeDocument/2006/relationships/hyperlink" Target="http://blogs.nature.com/peer-to-peer/2008/01/doubleblind_peer_review_reveal.html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meshighereducation.com/news/ref-2014-cost-250-million" TargetMode="External"/><Relationship Id="rId4" Type="http://schemas.openxmlformats.org/officeDocument/2006/relationships/hyperlink" Target="http://www.bmj.com/about-bmj/resources-readers/publications/how-read-paper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iencecampaign.org.uk/CaSEDiversityinSTEMreport201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628801"/>
            <a:ext cx="8208912" cy="197165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Research Methods and Practical Skills</a:t>
            </a:r>
            <a:br>
              <a:rPr lang="en-US" dirty="0" smtClean="0">
                <a:solidFill>
                  <a:schemeClr val="accent5"/>
                </a:solidFill>
              </a:rPr>
            </a:br>
            <a:r>
              <a:rPr lang="en-US" dirty="0" smtClean="0">
                <a:solidFill>
                  <a:schemeClr val="accent5"/>
                </a:solidFill>
              </a:rPr>
              <a:t>MSc Advanced Forensic Analysis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3914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Dr Vivien Rolfe BSc PhD</a:t>
            </a:r>
          </a:p>
          <a:p>
            <a:r>
              <a:rPr lang="en-US" dirty="0" smtClean="0"/>
              <a:t>National Teacher Fellow</a:t>
            </a:r>
          </a:p>
          <a:p>
            <a:r>
              <a:rPr lang="en-US" dirty="0" smtClean="0"/>
              <a:t>Twitter @</a:t>
            </a:r>
            <a:r>
              <a:rPr lang="en-US" dirty="0" err="1" smtClean="0"/>
              <a:t>vivienrolfe</a:t>
            </a:r>
            <a:endParaRPr lang="en-US" dirty="0" smtClean="0"/>
          </a:p>
          <a:p>
            <a:r>
              <a:rPr lang="en-US" dirty="0" smtClean="0"/>
              <a:t>Email </a:t>
            </a:r>
            <a:r>
              <a:rPr lang="en-US" dirty="0" err="1" smtClean="0"/>
              <a:t>vivien.rolfe</a:t>
            </a:r>
            <a:r>
              <a:rPr lang="en-US" dirty="0" smtClean="0"/>
              <a:t> @ </a:t>
            </a:r>
            <a:r>
              <a:rPr lang="en-US" dirty="0" err="1" smtClean="0"/>
              <a:t>uwe.ac.uk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19</a:t>
            </a:r>
            <a:r>
              <a:rPr lang="en-US" baseline="30000" dirty="0" smtClean="0"/>
              <a:t>th</a:t>
            </a:r>
            <a:r>
              <a:rPr lang="en-US" dirty="0" smtClean="0"/>
              <a:t> September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392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48269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5"/>
                </a:solidFill>
              </a:rPr>
              <a:t>R</a:t>
            </a:r>
            <a:r>
              <a:rPr lang="en-US" dirty="0" smtClean="0">
                <a:solidFill>
                  <a:schemeClr val="accent5"/>
                </a:solidFill>
              </a:rPr>
              <a:t>esearch experiences and interests</a:t>
            </a:r>
            <a:br>
              <a:rPr lang="en-US" dirty="0" smtClean="0">
                <a:solidFill>
                  <a:schemeClr val="accent5"/>
                </a:solidFill>
              </a:rPr>
            </a:br>
            <a:endParaRPr lang="en-US" sz="18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07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 Summary of today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module orientation</a:t>
            </a:r>
          </a:p>
          <a:p>
            <a:r>
              <a:rPr lang="en-US" dirty="0" smtClean="0"/>
              <a:t>Introduction to scientific research and critical appraisal</a:t>
            </a:r>
          </a:p>
          <a:p>
            <a:r>
              <a:rPr lang="en-US" dirty="0" smtClean="0"/>
              <a:t>Science and society – the role of scientists and what skills we need?</a:t>
            </a:r>
          </a:p>
          <a:p>
            <a:r>
              <a:rPr lang="en-US" dirty="0" smtClean="0"/>
              <a:t>Task 1 for this week</a:t>
            </a:r>
          </a:p>
        </p:txBody>
      </p:sp>
    </p:spTree>
    <p:extLst>
      <p:ext uri="{BB962C8B-B14F-4D97-AF65-F5344CB8AC3E}">
        <p14:creationId xmlns:p14="http://schemas.microsoft.com/office/powerpoint/2010/main" val="201052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Introduction to the module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Blackboard.uwe.ac.uk</a:t>
            </a:r>
            <a:endParaRPr lang="en-US" dirty="0" smtClean="0"/>
          </a:p>
          <a:p>
            <a:r>
              <a:rPr lang="en-US" dirty="0" smtClean="0"/>
              <a:t>Check announcements regularly for news</a:t>
            </a:r>
          </a:p>
          <a:p>
            <a:r>
              <a:rPr lang="en-US" dirty="0" smtClean="0"/>
              <a:t>Use UWE email accounts (Gmail / Yahoo sometimes get blocked)</a:t>
            </a:r>
          </a:p>
        </p:txBody>
      </p:sp>
    </p:spTree>
    <p:extLst>
      <p:ext uri="{BB962C8B-B14F-4D97-AF65-F5344CB8AC3E}">
        <p14:creationId xmlns:p14="http://schemas.microsoft.com/office/powerpoint/2010/main" val="2628835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Important Module Details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you find the Module Handbook?</a:t>
            </a:r>
          </a:p>
          <a:p>
            <a:r>
              <a:rPr lang="en-US" dirty="0" smtClean="0"/>
              <a:t>Where is your timetable?</a:t>
            </a:r>
          </a:p>
          <a:p>
            <a:r>
              <a:rPr lang="en-US" dirty="0" smtClean="0"/>
              <a:t>What are your deadlines?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“I love deadlines. I love the sound they make as they whoosh by”. (Douglas Adams).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714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3568" y="2276872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What is research?</a:t>
            </a:r>
            <a:br>
              <a:rPr lang="en-US" dirty="0" smtClean="0">
                <a:solidFill>
                  <a:schemeClr val="accent5"/>
                </a:solidFill>
              </a:rPr>
            </a:br>
            <a:r>
              <a:rPr lang="en-US" dirty="0" smtClean="0">
                <a:solidFill>
                  <a:schemeClr val="accent5"/>
                </a:solidFill>
              </a:rPr>
              <a:t>Can we define it?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4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0165" y="1529938"/>
            <a:ext cx="4445195" cy="1143000"/>
          </a:xfrm>
        </p:spPr>
        <p:txBody>
          <a:bodyPr>
            <a:normAutofit fontScale="90000"/>
          </a:bodyPr>
          <a:lstStyle/>
          <a:p>
            <a:r>
              <a:rPr lang="en-US" sz="1800" dirty="0" smtClean="0"/>
              <a:t>“Research </a:t>
            </a:r>
            <a:r>
              <a:rPr lang="en-US" sz="1800" dirty="0"/>
              <a:t>holding the torch of knowledge" (1896) by </a:t>
            </a:r>
            <a:r>
              <a:rPr lang="en-US" sz="1800" dirty="0">
                <a:hlinkClick r:id="rId3"/>
              </a:rPr>
              <a:t>Olin Levi Warner. Library of Congress, Thomas Jefferson Building, Washington, D.C.</a:t>
            </a:r>
            <a:endParaRPr lang="en-US" sz="1800" dirty="0"/>
          </a:p>
        </p:txBody>
      </p:sp>
      <p:pic>
        <p:nvPicPr>
          <p:cNvPr id="4" name="Picture 3" descr="Research-Warner-Highsmith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228" y="0"/>
            <a:ext cx="296562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11960" y="32849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smtClean="0"/>
              <a:t>The </a:t>
            </a:r>
            <a:r>
              <a:rPr lang="en-US" i="1" dirty="0"/>
              <a:t>systematic investigation into and study of materials and sources in order to establish facts and reach new conclusions.</a:t>
            </a:r>
          </a:p>
        </p:txBody>
      </p:sp>
    </p:spTree>
    <p:extLst>
      <p:ext uri="{BB962C8B-B14F-4D97-AF65-F5344CB8AC3E}">
        <p14:creationId xmlns:p14="http://schemas.microsoft.com/office/powerpoint/2010/main" val="18232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0189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Hippocrates (460BC) - “Father of Western medicine”</a:t>
            </a:r>
            <a:r>
              <a:rPr lang="en-US" sz="2800" dirty="0"/>
              <a:t> </a:t>
            </a:r>
            <a:r>
              <a:rPr lang="en-US" sz="2800" dirty="0" smtClean="0"/>
              <a:t>contributing to observational research and publishing Hippocratic Corpus and other work.</a:t>
            </a:r>
          </a:p>
        </p:txBody>
      </p:sp>
      <p:pic>
        <p:nvPicPr>
          <p:cNvPr id="4" name="Picture 3" descr="Hippocra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4890" y="3071793"/>
            <a:ext cx="3218850" cy="36327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896" y="6377378"/>
            <a:ext cx="2278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(Public domain image)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4483994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“A north wind brings</a:t>
            </a:r>
            <a:br>
              <a:rPr lang="en-US" dirty="0" smtClean="0"/>
            </a:br>
            <a:r>
              <a:rPr lang="en-US" dirty="0" smtClean="0"/>
              <a:t>constipation”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4911" y="3335510"/>
            <a:ext cx="22118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“People who lisp</a:t>
            </a:r>
          </a:p>
          <a:p>
            <a:r>
              <a:rPr lang="en-US" dirty="0"/>
              <a:t>a</a:t>
            </a:r>
            <a:r>
              <a:rPr lang="en-US" dirty="0" smtClean="0"/>
              <a:t>re liable to </a:t>
            </a:r>
            <a:br>
              <a:rPr lang="en-US" dirty="0" smtClean="0"/>
            </a:br>
            <a:r>
              <a:rPr lang="en-US" dirty="0" smtClean="0"/>
              <a:t>prolonged </a:t>
            </a:r>
            <a:r>
              <a:rPr lang="en-US" dirty="0" err="1" smtClean="0"/>
              <a:t>diarrhoea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5"/>
                </a:solidFill>
              </a:rPr>
              <a:t>Historical perspective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Historical perspective on forensic science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ancient and </a:t>
            </a:r>
            <a:r>
              <a:rPr lang="en-US" dirty="0"/>
              <a:t>fascinating history:</a:t>
            </a:r>
            <a:br>
              <a:rPr lang="en-US" dirty="0"/>
            </a:b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en.wikipedia.org/wiki/Forensic_science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462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325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Why do we need good research approaches and why do we need to develop our ‘critical thinking’?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0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818" y="1991919"/>
            <a:ext cx="4621778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lack of scientific knowledge among</a:t>
            </a:r>
          </a:p>
          <a:p>
            <a:r>
              <a:rPr lang="en-US" dirty="0" smtClean="0"/>
              <a:t>Miracle-cure artistes, marketers and journalists</a:t>
            </a:r>
          </a:p>
          <a:p>
            <a:r>
              <a:rPr lang="en-US" dirty="0"/>
              <a:t>g</a:t>
            </a:r>
            <a:r>
              <a:rPr lang="en-US" dirty="0" smtClean="0"/>
              <a:t>ives us some very simple ideas to test.</a:t>
            </a:r>
          </a:p>
          <a:p>
            <a:endParaRPr lang="en-US" dirty="0"/>
          </a:p>
          <a:p>
            <a:r>
              <a:rPr lang="en-US" dirty="0" smtClean="0"/>
              <a:t>Their knowledge of science is rudimentary,</a:t>
            </a:r>
          </a:p>
          <a:p>
            <a:r>
              <a:rPr lang="en-US" dirty="0" smtClean="0"/>
              <a:t>So as well as making basic errors of reasoning,</a:t>
            </a:r>
            <a:br>
              <a:rPr lang="en-US" dirty="0" smtClean="0"/>
            </a:br>
            <a:r>
              <a:rPr lang="en-US" dirty="0" smtClean="0"/>
              <a:t>they also rely on notions……..from GCSE-level</a:t>
            </a:r>
            <a:br>
              <a:rPr lang="en-US" dirty="0" smtClean="0"/>
            </a:br>
            <a:r>
              <a:rPr lang="en-US" dirty="0" smtClean="0"/>
              <a:t>science”.</a:t>
            </a:r>
          </a:p>
          <a:p>
            <a:endParaRPr lang="en-US" dirty="0"/>
          </a:p>
          <a:p>
            <a:r>
              <a:rPr lang="en-US" dirty="0" smtClean="0"/>
              <a:t>Ben </a:t>
            </a:r>
            <a:r>
              <a:rPr lang="en-US" dirty="0" err="1" smtClean="0"/>
              <a:t>Goldacre</a:t>
            </a:r>
            <a:r>
              <a:rPr lang="en-US" dirty="0" smtClean="0"/>
              <a:t> (2008).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5"/>
                </a:solidFill>
              </a:rPr>
              <a:t>We need to challenge misconceptions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04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301208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failure of vitamin C supplementation to reduce the incidence of colds in the general population indicates that routine vitamin C supplementation is not justified, yet vitamin C may be useful for people exposed to brief periods of severe physical exercise</a:t>
            </a:r>
            <a:r>
              <a:rPr lang="en-US" dirty="0" smtClean="0"/>
              <a:t>. (</a:t>
            </a:r>
            <a:r>
              <a:rPr lang="en-US" dirty="0" err="1"/>
              <a:t>Hemilä</a:t>
            </a:r>
            <a:r>
              <a:rPr lang="en-US" dirty="0"/>
              <a:t> </a:t>
            </a:r>
            <a:r>
              <a:rPr lang="en-US" dirty="0" smtClean="0"/>
              <a:t>&amp; </a:t>
            </a:r>
            <a:r>
              <a:rPr lang="en-US" dirty="0" err="1" smtClean="0"/>
              <a:t>Chalker</a:t>
            </a:r>
            <a:r>
              <a:rPr lang="en-US" dirty="0" smtClean="0"/>
              <a:t> 2013. Systematic review of 29 clinical trials). </a:t>
            </a:r>
            <a:endParaRPr lang="en-GB" dirty="0"/>
          </a:p>
        </p:txBody>
      </p:sp>
      <p:pic>
        <p:nvPicPr>
          <p:cNvPr id="5" name="Picture 4" descr="Screen Shot 2013-09-21 at 15.00.59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64704"/>
            <a:ext cx="9144000" cy="400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6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48938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5229200"/>
            <a:ext cx="8496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Are antioxidants good for rejuvenation and longevity?</a:t>
            </a:r>
          </a:p>
          <a:p>
            <a:r>
              <a:rPr lang="en-US" dirty="0"/>
              <a:t>We found no evidence to support antioxidant supplements for primary or secondary </a:t>
            </a:r>
            <a:r>
              <a:rPr lang="en-US" dirty="0" smtClean="0"/>
              <a:t>prevention. Beta-carotene </a:t>
            </a:r>
            <a:r>
              <a:rPr lang="en-US" dirty="0"/>
              <a:t>and vitamin E seem to increase </a:t>
            </a:r>
            <a:r>
              <a:rPr lang="en-US" dirty="0" smtClean="0"/>
              <a:t>mortality. Antioxidant </a:t>
            </a:r>
            <a:r>
              <a:rPr lang="en-US" dirty="0"/>
              <a:t>supplements need to be considered as medicinal products and should undergo </a:t>
            </a:r>
            <a:r>
              <a:rPr lang="en-US" dirty="0" smtClean="0"/>
              <a:t>sufficient evaluation </a:t>
            </a:r>
            <a:r>
              <a:rPr lang="en-US" dirty="0"/>
              <a:t>before marketing</a:t>
            </a:r>
            <a:r>
              <a:rPr lang="en-US" dirty="0" smtClean="0"/>
              <a:t>. (</a:t>
            </a:r>
            <a:r>
              <a:rPr lang="en-GB" dirty="0" err="1" smtClean="0"/>
              <a:t>Bjelakovic</a:t>
            </a:r>
            <a:r>
              <a:rPr lang="en-GB" dirty="0" smtClean="0"/>
              <a:t> </a:t>
            </a:r>
            <a:r>
              <a:rPr lang="en-GB" dirty="0"/>
              <a:t>et al 2012. Review of 78 clinical </a:t>
            </a:r>
            <a:r>
              <a:rPr lang="en-GB" dirty="0" smtClean="0"/>
              <a:t>trials).</a:t>
            </a:r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20303284">
            <a:off x="2283533" y="2332490"/>
            <a:ext cx="4388341" cy="923330"/>
          </a:xfrm>
          <a:prstGeom prst="rect">
            <a:avLst/>
          </a:prstGeom>
          <a:solidFill>
            <a:schemeClr val="accent6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Pseudoscience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6489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7624" y="1268760"/>
            <a:ext cx="5509811" cy="389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15616" y="5805264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https://www.ted.com/talks/peter_donnelly_shows_how_stats_fool_juries?language=en</a:t>
            </a:r>
            <a:endParaRPr lang="en-GB" dirty="0"/>
          </a:p>
          <a:p>
            <a:r>
              <a:rPr lang="en-GB" dirty="0"/>
              <a:t>Ted talk around 14 </a:t>
            </a:r>
            <a:r>
              <a:rPr lang="en-GB" dirty="0" err="1"/>
              <a:t>mins</a:t>
            </a:r>
            <a:r>
              <a:rPr lang="en-GB" dirty="0"/>
              <a:t> Sally Clark.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5157192"/>
            <a:ext cx="65796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Convicted of double murder due to the bad use of statistics in court.</a:t>
            </a: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5"/>
                </a:solidFill>
              </a:rPr>
              <a:t>We need to not make errors in court</a:t>
            </a:r>
            <a:endParaRPr lang="en-GB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612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492896"/>
            <a:ext cx="8424936" cy="1470025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accent5"/>
                </a:solidFill>
              </a:rPr>
              <a:t>What skills do we need as scientists?</a:t>
            </a:r>
            <a:br>
              <a:rPr lang="en-GB" dirty="0" smtClean="0">
                <a:solidFill>
                  <a:schemeClr val="accent5"/>
                </a:solidFill>
              </a:rPr>
            </a:br>
            <a:r>
              <a:rPr lang="en-GB" dirty="0" smtClean="0">
                <a:solidFill>
                  <a:schemeClr val="accent5"/>
                </a:solidFill>
              </a:rPr>
              <a:t/>
            </a:r>
            <a:br>
              <a:rPr lang="en-GB" dirty="0" smtClean="0">
                <a:solidFill>
                  <a:schemeClr val="accent5"/>
                </a:solidFill>
              </a:rPr>
            </a:br>
            <a:r>
              <a:rPr lang="en-GB" dirty="0" smtClean="0">
                <a:solidFill>
                  <a:schemeClr val="accent5"/>
                </a:solidFill>
              </a:rPr>
              <a:t/>
            </a:r>
            <a:br>
              <a:rPr lang="en-GB" dirty="0" smtClean="0">
                <a:solidFill>
                  <a:schemeClr val="accent5"/>
                </a:solidFill>
              </a:rPr>
            </a:br>
            <a:r>
              <a:rPr lang="en-GB" sz="3600" dirty="0" smtClean="0">
                <a:solidFill>
                  <a:schemeClr val="accent5"/>
                </a:solidFill>
              </a:rPr>
              <a:t>1. Critical reading, thinking and writing</a:t>
            </a:r>
            <a:br>
              <a:rPr lang="en-GB" sz="3600" dirty="0" smtClean="0">
                <a:solidFill>
                  <a:schemeClr val="accent5"/>
                </a:solidFill>
              </a:rPr>
            </a:br>
            <a:r>
              <a:rPr lang="en-GB" sz="3600" dirty="0" smtClean="0">
                <a:solidFill>
                  <a:schemeClr val="accent5"/>
                </a:solidFill>
              </a:rPr>
              <a:t>2. To challenge our own work and assumptions and prejudices</a:t>
            </a:r>
            <a:br>
              <a:rPr lang="en-GB" sz="3600" dirty="0" smtClean="0">
                <a:solidFill>
                  <a:schemeClr val="accent5"/>
                </a:solidFill>
              </a:rPr>
            </a:br>
            <a:r>
              <a:rPr lang="en-GB" sz="3600" dirty="0" smtClean="0">
                <a:solidFill>
                  <a:schemeClr val="accent5"/>
                </a:solidFill>
              </a:rPr>
              <a:t>3. To challenge our industry</a:t>
            </a:r>
            <a:br>
              <a:rPr lang="en-GB" sz="3600" dirty="0" smtClean="0">
                <a:solidFill>
                  <a:schemeClr val="accent5"/>
                </a:solidFill>
              </a:rPr>
            </a:br>
            <a:endParaRPr lang="en-GB" sz="36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7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1. </a:t>
            </a:r>
            <a:r>
              <a:rPr lang="en-GB" dirty="0" smtClean="0">
                <a:solidFill>
                  <a:schemeClr val="accent5"/>
                </a:solidFill>
              </a:rPr>
              <a:t>Critical </a:t>
            </a:r>
            <a:r>
              <a:rPr lang="en-GB" dirty="0">
                <a:solidFill>
                  <a:schemeClr val="accent5"/>
                </a:solidFill>
              </a:rPr>
              <a:t>reading, thinking and writing</a:t>
            </a:r>
            <a:br>
              <a:rPr lang="en-GB" dirty="0">
                <a:solidFill>
                  <a:schemeClr val="accent5"/>
                </a:solidFill>
              </a:rPr>
            </a:b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7"/>
            <a:ext cx="3960440" cy="331236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Being a scientist is being able to think critically. (Trish </a:t>
            </a:r>
            <a:r>
              <a:rPr lang="en-US" dirty="0" err="1" smtClean="0"/>
              <a:t>Greenhalgh’s</a:t>
            </a:r>
            <a:r>
              <a:rPr lang="en-US" dirty="0" smtClean="0"/>
              <a:t> work)</a:t>
            </a:r>
          </a:p>
          <a:p>
            <a:endParaRPr lang="en-US" dirty="0"/>
          </a:p>
          <a:p>
            <a:r>
              <a:rPr lang="en-US" dirty="0" smtClean="0"/>
              <a:t>We need to develop</a:t>
            </a:r>
            <a:br>
              <a:rPr lang="en-US" dirty="0" smtClean="0"/>
            </a:br>
            <a:r>
              <a:rPr lang="en-US" dirty="0" smtClean="0"/>
              <a:t>our scientific minds.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(</a:t>
            </a:r>
            <a:r>
              <a:rPr lang="en-US" dirty="0" err="1" smtClean="0"/>
              <a:t>criticalthinking.org</a:t>
            </a:r>
            <a:r>
              <a:rPr lang="en-US" dirty="0" smtClean="0"/>
              <a:t>)</a:t>
            </a:r>
          </a:p>
        </p:txBody>
      </p:sp>
      <p:pic>
        <p:nvPicPr>
          <p:cNvPr id="6" name="Picture 5" descr="20160920_080239.jpg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870472" y="1826272"/>
            <a:ext cx="5372906" cy="3969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6488668"/>
            <a:ext cx="22055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© </a:t>
            </a:r>
            <a:r>
              <a:rPr lang="en-US" dirty="0" err="1" smtClean="0"/>
              <a:t>Criticalthinking.org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7221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31640" y="1412776"/>
            <a:ext cx="6158749" cy="256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3933056"/>
            <a:ext cx="13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19672" y="6021288"/>
            <a:ext cx="53142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‘Unconscious bias’</a:t>
            </a:r>
          </a:p>
          <a:p>
            <a:pPr algn="ctr"/>
            <a:r>
              <a:rPr lang="en-US" dirty="0" smtClean="0"/>
              <a:t>Our prejudices, cultural differences, assumptions, bias</a:t>
            </a:r>
            <a:endParaRPr lang="en-US" dirty="0"/>
          </a:p>
        </p:txBody>
      </p:sp>
      <p:sp>
        <p:nvSpPr>
          <p:cNvPr id="3" name="Striped Right Arrow 2"/>
          <p:cNvSpPr/>
          <p:nvPr/>
        </p:nvSpPr>
        <p:spPr>
          <a:xfrm>
            <a:off x="3707904" y="4005064"/>
            <a:ext cx="1008112" cy="2880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rved Up Arrow 4"/>
          <p:cNvSpPr/>
          <p:nvPr/>
        </p:nvSpPr>
        <p:spPr>
          <a:xfrm>
            <a:off x="2987824" y="4365104"/>
            <a:ext cx="2952328" cy="144016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80112" y="3933056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Inferences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67544" y="-19056"/>
            <a:ext cx="82296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chemeClr val="accent5"/>
                </a:solidFill>
              </a:rPr>
              <a:t>2. To challenge our own </a:t>
            </a:r>
            <a:r>
              <a:rPr lang="en-GB" dirty="0" smtClean="0">
                <a:solidFill>
                  <a:schemeClr val="accent5"/>
                </a:solidFill>
              </a:rPr>
              <a:t>assumptions and prejudices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888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08720"/>
            <a:ext cx="2451100" cy="3314700"/>
          </a:xfrm>
          <a:prstGeom prst="rect">
            <a:avLst/>
          </a:prstGeom>
        </p:spPr>
      </p:pic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556792"/>
            <a:ext cx="3806935" cy="23762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832" y="908720"/>
            <a:ext cx="2232248" cy="335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577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5"/>
                </a:solidFill>
              </a:rPr>
              <a:t>3. To challenge our industry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Gender and cultural bias rife in scientific research – industry and universities.</a:t>
            </a:r>
            <a:r>
              <a:rPr lang="en-GB" dirty="0" smtClean="0">
                <a:hlinkClick r:id="rId2"/>
              </a:rPr>
              <a:t>https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www.timeshighereducation.com/news/sexist-peer-review-causes-storm-online/2020001.article?utm_content=bufferad1ee&amp;utm_medium=social&amp;utm_source=twitter.com&amp;utm_campaign=buffer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Double blind peer review significantly increased numbers of female authors in top </a:t>
            </a:r>
            <a:r>
              <a:rPr lang="en-GB" dirty="0" err="1" smtClean="0"/>
              <a:t>journal.</a:t>
            </a:r>
            <a:r>
              <a:rPr lang="en-GB" dirty="0" err="1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</a:t>
            </a:r>
            <a:r>
              <a:rPr lang="en-GB" dirty="0" smtClean="0">
                <a:hlinkClick r:id="rId3"/>
              </a:rPr>
              <a:t>blogs.nature.com/peer-to-peer/2008/01/doubleblind_peer_review_reveal.html</a:t>
            </a:r>
            <a:endParaRPr lang="en-GB" dirty="0" smtClean="0"/>
          </a:p>
          <a:p>
            <a:endParaRPr lang="en-GB" dirty="0"/>
          </a:p>
          <a:p>
            <a:endParaRPr lang="en-US" dirty="0" smtClean="0"/>
          </a:p>
          <a:p>
            <a:r>
              <a:rPr lang="en-US" dirty="0"/>
              <a:t>9% of those in </a:t>
            </a:r>
            <a:r>
              <a:rPr lang="en-US" dirty="0" smtClean="0"/>
              <a:t>non</a:t>
            </a:r>
            <a:r>
              <a:rPr lang="en-US" dirty="0"/>
              <a:t>-medical </a:t>
            </a:r>
            <a:r>
              <a:rPr lang="en-US" dirty="0" smtClean="0"/>
              <a:t>STEM career jobs are </a:t>
            </a:r>
            <a:r>
              <a:rPr lang="en-US" dirty="0"/>
              <a:t>women</a:t>
            </a:r>
            <a:r>
              <a:rPr lang="en-US" dirty="0" smtClean="0"/>
              <a:t>. </a:t>
            </a:r>
            <a:r>
              <a:rPr lang="en-US" dirty="0"/>
              <a:t>BME men 28% </a:t>
            </a:r>
            <a:r>
              <a:rPr lang="en-US" dirty="0" smtClean="0"/>
              <a:t>less likely </a:t>
            </a:r>
            <a:r>
              <a:rPr lang="en-US" dirty="0"/>
              <a:t>to work in </a:t>
            </a:r>
            <a:r>
              <a:rPr lang="en-US" dirty="0" smtClean="0"/>
              <a:t>STEM than white </a:t>
            </a:r>
            <a:r>
              <a:rPr lang="en-US" dirty="0"/>
              <a:t>males</a:t>
            </a:r>
            <a:r>
              <a:rPr lang="en-US" dirty="0" smtClean="0"/>
              <a:t>. </a:t>
            </a:r>
            <a:r>
              <a:rPr lang="en-US" dirty="0"/>
              <a:t>Campaign for Science and Engineering (2014). 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95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“The </a:t>
            </a:r>
            <a:r>
              <a:rPr lang="en-US" dirty="0"/>
              <a:t>information, conclusions and opinions published in forensic science journals might one day be proffered as evidence in criminal or civil </a:t>
            </a:r>
            <a:r>
              <a:rPr lang="en-US" dirty="0" smtClean="0"/>
              <a:t>litigation”.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(Jones 2007).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1720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BACC6"/>
                </a:solidFill>
              </a:rPr>
              <a:t>Task for this week</a:t>
            </a:r>
            <a:endParaRPr lang="en-US" dirty="0">
              <a:solidFill>
                <a:srgbClr val="4BACC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Pick a topical news story about forensic science and write me a 250 word CRITIQUE of it. Send me what you think at this stage a CRITIQUE of it would be.</a:t>
            </a:r>
          </a:p>
          <a:p>
            <a:endParaRPr lang="en-US" dirty="0"/>
          </a:p>
          <a:p>
            <a:r>
              <a:rPr lang="en-US" dirty="0" smtClean="0"/>
              <a:t>Use the University of Leicester webpages:</a:t>
            </a:r>
            <a:br>
              <a:rPr lang="en-US" dirty="0" smtClean="0"/>
            </a:br>
            <a:r>
              <a:rPr lang="en-US" dirty="0" smtClean="0"/>
              <a:t>http</a:t>
            </a:r>
            <a:r>
              <a:rPr lang="en-US" dirty="0"/>
              <a:t>://www2.le.ac.uk/offices/</a:t>
            </a:r>
            <a:r>
              <a:rPr lang="en-US" dirty="0" err="1"/>
              <a:t>ld</a:t>
            </a:r>
            <a:r>
              <a:rPr lang="en-US" dirty="0"/>
              <a:t>/resources/writing/writing-resources/critical-writing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Email to Viv by Tues 27th September and I’ll return it to you with feedback</a:t>
            </a:r>
            <a:r>
              <a:rPr lang="en-US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3338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4BACC6"/>
                </a:solidFill>
              </a:rPr>
              <a:t>References</a:t>
            </a:r>
            <a:endParaRPr lang="en-US" dirty="0">
              <a:solidFill>
                <a:srgbClr val="4BACC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69160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GB" sz="2500" dirty="0" err="1"/>
              <a:t>Bjelakovic</a:t>
            </a:r>
            <a:r>
              <a:rPr lang="en-GB" sz="2500" dirty="0"/>
              <a:t> G, </a:t>
            </a:r>
            <a:r>
              <a:rPr lang="en-GB" sz="2500" dirty="0" err="1"/>
              <a:t>Nikolova</a:t>
            </a:r>
            <a:r>
              <a:rPr lang="en-GB" sz="2500" dirty="0"/>
              <a:t> D, </a:t>
            </a:r>
            <a:r>
              <a:rPr lang="en-GB" sz="2500" dirty="0" err="1"/>
              <a:t>Gluud</a:t>
            </a:r>
            <a:r>
              <a:rPr lang="en-GB" sz="2500" dirty="0"/>
              <a:t> LL, </a:t>
            </a:r>
            <a:r>
              <a:rPr lang="en-GB" sz="2500" dirty="0" err="1"/>
              <a:t>Simonetti</a:t>
            </a:r>
            <a:r>
              <a:rPr lang="en-GB" sz="2500" dirty="0"/>
              <a:t> RG, </a:t>
            </a:r>
            <a:r>
              <a:rPr lang="en-GB" sz="2500" dirty="0" err="1"/>
              <a:t>Gluud</a:t>
            </a:r>
            <a:r>
              <a:rPr lang="en-GB" sz="2500" dirty="0"/>
              <a:t> C. Antioxidant supplements for prevention of mortality in healthy participants and patients with various diseases. Cochrane Database of Systematic Reviews 2012, Issue 3. Art. No.: CD007176. DOI: 10.1002/14651858.CD007176.pub2. </a:t>
            </a:r>
          </a:p>
          <a:p>
            <a:r>
              <a:rPr lang="en-US" sz="2500" dirty="0" smtClean="0"/>
              <a:t>Campaign </a:t>
            </a:r>
            <a:r>
              <a:rPr lang="en-US" sz="2500" dirty="0"/>
              <a:t>for Science and Engineering (2014). Available at: </a:t>
            </a:r>
            <a:r>
              <a:rPr lang="en-US" sz="2500" dirty="0">
                <a:hlinkClick r:id="rId2"/>
              </a:rPr>
              <a:t>http://sciencecampaign.org.uk/CaSEDiversityinSTEMreport2014.</a:t>
            </a:r>
            <a:r>
              <a:rPr lang="en-US" sz="2500" dirty="0" smtClean="0">
                <a:hlinkClick r:id="rId2"/>
              </a:rPr>
              <a:t>pdf</a:t>
            </a:r>
            <a:endParaRPr lang="en-US" sz="2500" dirty="0" smtClean="0"/>
          </a:p>
          <a:p>
            <a:r>
              <a:rPr lang="en-US" sz="2500" dirty="0"/>
              <a:t>Else H (2015). The Times Higher. REF 2014 cost almost £250 million. Available: </a:t>
            </a:r>
            <a:r>
              <a:rPr lang="en-US" sz="2500" dirty="0">
                <a:hlinkClick r:id="rId3"/>
              </a:rPr>
              <a:t>https://www.timeshighereducation.com/news/ref-2014-cost-250-</a:t>
            </a:r>
            <a:r>
              <a:rPr lang="en-US" sz="2500" dirty="0" smtClean="0">
                <a:hlinkClick r:id="rId3"/>
              </a:rPr>
              <a:t>million</a:t>
            </a:r>
            <a:endParaRPr lang="en-GB" sz="2500" dirty="0" smtClean="0"/>
          </a:p>
          <a:p>
            <a:r>
              <a:rPr lang="en-US" sz="2500" dirty="0" err="1" smtClean="0"/>
              <a:t>Greenhalgh</a:t>
            </a:r>
            <a:r>
              <a:rPr lang="en-US" sz="2500" dirty="0"/>
              <a:t>, T., &amp; Taylor, R. (2002). </a:t>
            </a:r>
            <a:r>
              <a:rPr lang="en-US" sz="2500" i="1" dirty="0"/>
              <a:t>How to read a paper</a:t>
            </a:r>
            <a:r>
              <a:rPr lang="en-US" sz="2500" dirty="0"/>
              <a:t>. London: BMJ Publishing Group</a:t>
            </a:r>
            <a:r>
              <a:rPr lang="en-US" sz="2500" dirty="0" smtClean="0"/>
              <a:t>. Available: </a:t>
            </a:r>
            <a:r>
              <a:rPr lang="en-US" sz="2500" dirty="0" smtClean="0">
                <a:hlinkClick r:id="rId4"/>
              </a:rPr>
              <a:t>http</a:t>
            </a:r>
            <a:r>
              <a:rPr lang="en-US" sz="2500" dirty="0">
                <a:hlinkClick r:id="rId4"/>
              </a:rPr>
              <a:t>://</a:t>
            </a:r>
            <a:r>
              <a:rPr lang="en-US" sz="2500" dirty="0" smtClean="0">
                <a:hlinkClick r:id="rId4"/>
              </a:rPr>
              <a:t>www.bmj.com/about-bmj/resources-readers/publications/how-read-paper</a:t>
            </a:r>
            <a:endParaRPr lang="en-US" sz="2500" dirty="0" smtClean="0"/>
          </a:p>
          <a:p>
            <a:r>
              <a:rPr lang="en-US" sz="2500" dirty="0" err="1"/>
              <a:t>Hemilä</a:t>
            </a:r>
            <a:r>
              <a:rPr lang="en-US" sz="2500" dirty="0"/>
              <a:t> H, </a:t>
            </a:r>
            <a:r>
              <a:rPr lang="en-US" sz="2500" dirty="0" err="1"/>
              <a:t>Chalker</a:t>
            </a:r>
            <a:r>
              <a:rPr lang="en-US" sz="2500" dirty="0"/>
              <a:t> E. Vitamin C for preventing and treating the common cold. Cochrane Database of Systematic Reviews 2013, Issue 1. Art. No.: CD000980. DOI: 10.1002/14651858.CD000980.pub4</a:t>
            </a:r>
            <a:r>
              <a:rPr lang="en-US" sz="2500" dirty="0" smtClean="0"/>
              <a:t>.</a:t>
            </a:r>
          </a:p>
          <a:p>
            <a:r>
              <a:rPr lang="en-US" sz="2500" dirty="0"/>
              <a:t>Jones, A.W., 2007. The distribution of forensic journals, reflections on authorship practices, peer-review and role of the impact factor. </a:t>
            </a:r>
            <a:r>
              <a:rPr lang="en-US" sz="2500" i="1" dirty="0"/>
              <a:t>Forensic science international</a:t>
            </a:r>
            <a:r>
              <a:rPr lang="en-US" sz="2500" dirty="0"/>
              <a:t>, </a:t>
            </a:r>
            <a:r>
              <a:rPr lang="en-US" sz="2500" i="1" dirty="0"/>
              <a:t>165</a:t>
            </a:r>
            <a:r>
              <a:rPr lang="en-US" sz="2500" dirty="0"/>
              <a:t>(2), pp.115-128</a:t>
            </a:r>
            <a:r>
              <a:rPr lang="en-US" sz="25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16676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899</Words>
  <Application>Microsoft Macintosh PowerPoint</Application>
  <PresentationFormat>On-screen Show (4:3)</PresentationFormat>
  <Paragraphs>85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Research Methods and Practical Skills MSc Advanced Forensic Analysis</vt:lpstr>
      <vt:lpstr>Research experiences and interests </vt:lpstr>
      <vt:lpstr> Summary of today</vt:lpstr>
      <vt:lpstr>Introduction to the module</vt:lpstr>
      <vt:lpstr>Important Module Details</vt:lpstr>
      <vt:lpstr>What is research? Can we define it?</vt:lpstr>
      <vt:lpstr>“Research holding the torch of knowledge" (1896) by Olin Levi Warner. Library of Congress, Thomas Jefferson Building, Washington, D.C.</vt:lpstr>
      <vt:lpstr>Historical perspective</vt:lpstr>
      <vt:lpstr>Historical perspective on forensic science</vt:lpstr>
      <vt:lpstr>Why do we need good research approaches and why do we need to develop our ‘critical thinking’?</vt:lpstr>
      <vt:lpstr>We need to challenge misconceptions</vt:lpstr>
      <vt:lpstr>PowerPoint Presentation</vt:lpstr>
      <vt:lpstr>PowerPoint Presentation</vt:lpstr>
      <vt:lpstr>We need to not make errors in court</vt:lpstr>
      <vt:lpstr>What skills do we need as scientists?   1. Critical reading, thinking and writing 2. To challenge our own work and assumptions and prejudices 3. To challenge our industry </vt:lpstr>
      <vt:lpstr>1. Critical reading, thinking and writing </vt:lpstr>
      <vt:lpstr>2. To challenge our own assumptions and prejudices</vt:lpstr>
      <vt:lpstr>PowerPoint Presentation</vt:lpstr>
      <vt:lpstr>3. To challenge our industry</vt:lpstr>
      <vt:lpstr>PowerPoint Presentation</vt:lpstr>
      <vt:lpstr>Task for this week</vt:lpstr>
      <vt:lpstr>References</vt:lpstr>
    </vt:vector>
  </TitlesOfParts>
  <Company>University of the West of England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Vivien Rolfe</dc:creator>
  <cp:lastModifiedBy>Viv</cp:lastModifiedBy>
  <cp:revision>49</cp:revision>
  <dcterms:created xsi:type="dcterms:W3CDTF">2015-09-18T10:16:39Z</dcterms:created>
  <dcterms:modified xsi:type="dcterms:W3CDTF">2016-10-03T08:38:54Z</dcterms:modified>
</cp:coreProperties>
</file>